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65" r:id="rId5"/>
    <p:sldId id="266" r:id="rId6"/>
    <p:sldId id="258" r:id="rId7"/>
    <p:sldId id="267" r:id="rId8"/>
    <p:sldId id="259" r:id="rId9"/>
    <p:sldId id="268" r:id="rId10"/>
    <p:sldId id="269" r:id="rId11"/>
    <p:sldId id="270" r:id="rId12"/>
    <p:sldId id="271" r:id="rId13"/>
    <p:sldId id="272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3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7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1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9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2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6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8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3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1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7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71BE-8298-4F42-A394-B0D92462377E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733C-C987-44DC-85E0-CA52E179B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7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463880" y="463223"/>
            <a:ext cx="11472862" cy="7921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vi-VN" sz="5400" b="1" dirty="0" smtClean="0">
                <a:solidFill>
                  <a:srgbClr val="CC0000"/>
                </a:solidFill>
                <a:latin typeface="Cambria" panose="02040503050406030204" pitchFamily="18" charset="0"/>
              </a:rPr>
              <a:t>SƠ CỨU DỊ VẬT, TẮC ĐƯỜNG THỞ</a:t>
            </a:r>
            <a:br>
              <a:rPr lang="vi-VN" sz="5400" b="1" dirty="0" smtClean="0">
                <a:solidFill>
                  <a:srgbClr val="CC0000"/>
                </a:solidFill>
                <a:latin typeface="Cambria" panose="02040503050406030204" pitchFamily="18" charset="0"/>
              </a:rPr>
            </a:br>
            <a:r>
              <a:rPr lang="vi-VN" sz="5400" b="1" dirty="0" smtClean="0">
                <a:solidFill>
                  <a:srgbClr val="CC0000"/>
                </a:solidFill>
                <a:latin typeface="Cambria" panose="02040503050406030204" pitchFamily="18" charset="0"/>
              </a:rPr>
              <a:t>Nhóm 1</a:t>
            </a:r>
            <a:endParaRPr lang="vi-VN" sz="5400" b="1" dirty="0">
              <a:solidFill>
                <a:srgbClr val="CC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00311" y="2387791"/>
            <a:ext cx="1983921" cy="1471505"/>
            <a:chOff x="6200311" y="2387791"/>
            <a:chExt cx="1983921" cy="1471505"/>
          </a:xfrm>
          <a:solidFill>
            <a:srgbClr val="FFC000"/>
          </a:solidFill>
        </p:grpSpPr>
        <p:sp>
          <p:nvSpPr>
            <p:cNvPr id="6" name="Freeform 10"/>
            <p:cNvSpPr>
              <a:spLocks noEditPoints="1"/>
            </p:cNvSpPr>
            <p:nvPr/>
          </p:nvSpPr>
          <p:spPr bwMode="auto">
            <a:xfrm>
              <a:off x="6200311" y="2387791"/>
              <a:ext cx="1983921" cy="1471505"/>
            </a:xfrm>
            <a:custGeom>
              <a:avLst/>
              <a:gdLst>
                <a:gd name="T0" fmla="*/ 335 w 433"/>
                <a:gd name="T1" fmla="*/ 302 h 321"/>
                <a:gd name="T2" fmla="*/ 393 w 433"/>
                <a:gd name="T3" fmla="*/ 99 h 321"/>
                <a:gd name="T4" fmla="*/ 189 w 433"/>
                <a:gd name="T5" fmla="*/ 40 h 321"/>
                <a:gd name="T6" fmla="*/ 134 w 433"/>
                <a:gd name="T7" fmla="*/ 95 h 321"/>
                <a:gd name="T8" fmla="*/ 134 w 433"/>
                <a:gd name="T9" fmla="*/ 94 h 321"/>
                <a:gd name="T10" fmla="*/ 0 w 433"/>
                <a:gd name="T11" fmla="*/ 317 h 321"/>
                <a:gd name="T12" fmla="*/ 259 w 433"/>
                <a:gd name="T13" fmla="*/ 321 h 321"/>
                <a:gd name="T14" fmla="*/ 259 w 433"/>
                <a:gd name="T15" fmla="*/ 321 h 321"/>
                <a:gd name="T16" fmla="*/ 335 w 433"/>
                <a:gd name="T17" fmla="*/ 302 h 321"/>
                <a:gd name="T18" fmla="*/ 153 w 433"/>
                <a:gd name="T19" fmla="*/ 232 h 321"/>
                <a:gd name="T20" fmla="*/ 202 w 433"/>
                <a:gd name="T21" fmla="*/ 62 h 321"/>
                <a:gd name="T22" fmla="*/ 371 w 433"/>
                <a:gd name="T23" fmla="*/ 111 h 321"/>
                <a:gd name="T24" fmla="*/ 323 w 433"/>
                <a:gd name="T25" fmla="*/ 280 h 321"/>
                <a:gd name="T26" fmla="*/ 153 w 433"/>
                <a:gd name="T27" fmla="*/ 232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3" h="321">
                  <a:moveTo>
                    <a:pt x="335" y="302"/>
                  </a:moveTo>
                  <a:cubicBezTo>
                    <a:pt x="407" y="262"/>
                    <a:pt x="433" y="171"/>
                    <a:pt x="393" y="99"/>
                  </a:cubicBezTo>
                  <a:cubicBezTo>
                    <a:pt x="353" y="26"/>
                    <a:pt x="262" y="0"/>
                    <a:pt x="189" y="40"/>
                  </a:cubicBezTo>
                  <a:cubicBezTo>
                    <a:pt x="165" y="54"/>
                    <a:pt x="147" y="73"/>
                    <a:pt x="134" y="95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259" y="321"/>
                    <a:pt x="259" y="321"/>
                    <a:pt x="259" y="321"/>
                  </a:cubicBezTo>
                  <a:cubicBezTo>
                    <a:pt x="259" y="321"/>
                    <a:pt x="259" y="321"/>
                    <a:pt x="259" y="321"/>
                  </a:cubicBezTo>
                  <a:cubicBezTo>
                    <a:pt x="285" y="321"/>
                    <a:pt x="311" y="315"/>
                    <a:pt x="335" y="302"/>
                  </a:cubicBezTo>
                  <a:close/>
                  <a:moveTo>
                    <a:pt x="153" y="232"/>
                  </a:moveTo>
                  <a:cubicBezTo>
                    <a:pt x="120" y="171"/>
                    <a:pt x="141" y="96"/>
                    <a:pt x="202" y="62"/>
                  </a:cubicBezTo>
                  <a:cubicBezTo>
                    <a:pt x="262" y="29"/>
                    <a:pt x="338" y="51"/>
                    <a:pt x="371" y="111"/>
                  </a:cubicBezTo>
                  <a:cubicBezTo>
                    <a:pt x="404" y="171"/>
                    <a:pt x="383" y="247"/>
                    <a:pt x="323" y="280"/>
                  </a:cubicBezTo>
                  <a:cubicBezTo>
                    <a:pt x="262" y="313"/>
                    <a:pt x="187" y="292"/>
                    <a:pt x="153" y="23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7" name="AutoShape 81"/>
            <p:cNvSpPr>
              <a:spLocks/>
            </p:cNvSpPr>
            <p:nvPr/>
          </p:nvSpPr>
          <p:spPr bwMode="auto">
            <a:xfrm>
              <a:off x="7129011" y="2851448"/>
              <a:ext cx="544189" cy="5441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55897" y="2370387"/>
            <a:ext cx="1970386" cy="1469571"/>
            <a:chOff x="4055897" y="2370387"/>
            <a:chExt cx="1970386" cy="1469571"/>
          </a:xfrm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4055897" y="2370387"/>
              <a:ext cx="1970386" cy="1469571"/>
            </a:xfrm>
            <a:custGeom>
              <a:avLst/>
              <a:gdLst>
                <a:gd name="T0" fmla="*/ 246 w 430"/>
                <a:gd name="T1" fmla="*/ 41 h 321"/>
                <a:gd name="T2" fmla="*/ 41 w 430"/>
                <a:gd name="T3" fmla="*/ 96 h 321"/>
                <a:gd name="T4" fmla="*/ 96 w 430"/>
                <a:gd name="T5" fmla="*/ 300 h 321"/>
                <a:gd name="T6" fmla="*/ 171 w 430"/>
                <a:gd name="T7" fmla="*/ 320 h 321"/>
                <a:gd name="T8" fmla="*/ 171 w 430"/>
                <a:gd name="T9" fmla="*/ 321 h 321"/>
                <a:gd name="T10" fmla="*/ 430 w 430"/>
                <a:gd name="T11" fmla="*/ 321 h 321"/>
                <a:gd name="T12" fmla="*/ 301 w 430"/>
                <a:gd name="T13" fmla="*/ 97 h 321"/>
                <a:gd name="T14" fmla="*/ 301 w 430"/>
                <a:gd name="T15" fmla="*/ 97 h 321"/>
                <a:gd name="T16" fmla="*/ 246 w 430"/>
                <a:gd name="T17" fmla="*/ 41 h 321"/>
                <a:gd name="T18" fmla="*/ 279 w 430"/>
                <a:gd name="T19" fmla="*/ 233 h 321"/>
                <a:gd name="T20" fmla="*/ 108 w 430"/>
                <a:gd name="T21" fmla="*/ 278 h 321"/>
                <a:gd name="T22" fmla="*/ 63 w 430"/>
                <a:gd name="T23" fmla="*/ 108 h 321"/>
                <a:gd name="T24" fmla="*/ 233 w 430"/>
                <a:gd name="T25" fmla="*/ 63 h 321"/>
                <a:gd name="T26" fmla="*/ 279 w 430"/>
                <a:gd name="T27" fmla="*/ 233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0" h="321">
                  <a:moveTo>
                    <a:pt x="246" y="41"/>
                  </a:moveTo>
                  <a:cubicBezTo>
                    <a:pt x="174" y="0"/>
                    <a:pt x="83" y="24"/>
                    <a:pt x="41" y="96"/>
                  </a:cubicBezTo>
                  <a:cubicBezTo>
                    <a:pt x="0" y="167"/>
                    <a:pt x="24" y="259"/>
                    <a:pt x="96" y="300"/>
                  </a:cubicBezTo>
                  <a:cubicBezTo>
                    <a:pt x="119" y="314"/>
                    <a:pt x="145" y="320"/>
                    <a:pt x="171" y="320"/>
                  </a:cubicBezTo>
                  <a:cubicBezTo>
                    <a:pt x="171" y="321"/>
                    <a:pt x="171" y="321"/>
                    <a:pt x="171" y="321"/>
                  </a:cubicBezTo>
                  <a:cubicBezTo>
                    <a:pt x="430" y="321"/>
                    <a:pt x="430" y="321"/>
                    <a:pt x="430" y="321"/>
                  </a:cubicBezTo>
                  <a:cubicBezTo>
                    <a:pt x="301" y="97"/>
                    <a:pt x="301" y="97"/>
                    <a:pt x="301" y="97"/>
                  </a:cubicBezTo>
                  <a:cubicBezTo>
                    <a:pt x="301" y="97"/>
                    <a:pt x="301" y="97"/>
                    <a:pt x="301" y="97"/>
                  </a:cubicBezTo>
                  <a:cubicBezTo>
                    <a:pt x="288" y="74"/>
                    <a:pt x="270" y="55"/>
                    <a:pt x="246" y="41"/>
                  </a:cubicBezTo>
                  <a:close/>
                  <a:moveTo>
                    <a:pt x="279" y="233"/>
                  </a:moveTo>
                  <a:cubicBezTo>
                    <a:pt x="244" y="293"/>
                    <a:pt x="168" y="313"/>
                    <a:pt x="108" y="278"/>
                  </a:cubicBezTo>
                  <a:cubicBezTo>
                    <a:pt x="49" y="244"/>
                    <a:pt x="29" y="168"/>
                    <a:pt x="63" y="108"/>
                  </a:cubicBezTo>
                  <a:cubicBezTo>
                    <a:pt x="98" y="49"/>
                    <a:pt x="174" y="29"/>
                    <a:pt x="233" y="63"/>
                  </a:cubicBezTo>
                  <a:cubicBezTo>
                    <a:pt x="293" y="98"/>
                    <a:pt x="313" y="174"/>
                    <a:pt x="279" y="2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42795" y="2851448"/>
              <a:ext cx="544189" cy="544189"/>
              <a:chOff x="4439444" y="1652588"/>
              <a:chExt cx="464344" cy="464344"/>
            </a:xfrm>
            <a:solidFill>
              <a:schemeClr val="accent3"/>
            </a:solidFill>
          </p:grpSpPr>
          <p:sp>
            <p:nvSpPr>
              <p:cNvPr id="17" name="AutoShape 136"/>
              <p:cNvSpPr>
                <a:spLocks/>
              </p:cNvSpPr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8" name="AutoShape 137"/>
              <p:cNvSpPr>
                <a:spLocks/>
              </p:cNvSpPr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9" name="AutoShape 138"/>
              <p:cNvSpPr>
                <a:spLocks/>
              </p:cNvSpPr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4055897" y="3890408"/>
            <a:ext cx="1983921" cy="1471505"/>
            <a:chOff x="4055897" y="3890408"/>
            <a:chExt cx="1983921" cy="1471505"/>
          </a:xfrm>
          <a:solidFill>
            <a:srgbClr val="FFC000"/>
          </a:solidFill>
        </p:grpSpPr>
        <p:sp>
          <p:nvSpPr>
            <p:cNvPr id="21" name="Freeform 10"/>
            <p:cNvSpPr>
              <a:spLocks noEditPoints="1"/>
            </p:cNvSpPr>
            <p:nvPr/>
          </p:nvSpPr>
          <p:spPr bwMode="auto">
            <a:xfrm rot="10800000">
              <a:off x="4055897" y="3890408"/>
              <a:ext cx="1983921" cy="1471505"/>
            </a:xfrm>
            <a:custGeom>
              <a:avLst/>
              <a:gdLst>
                <a:gd name="T0" fmla="*/ 335 w 433"/>
                <a:gd name="T1" fmla="*/ 302 h 321"/>
                <a:gd name="T2" fmla="*/ 393 w 433"/>
                <a:gd name="T3" fmla="*/ 99 h 321"/>
                <a:gd name="T4" fmla="*/ 189 w 433"/>
                <a:gd name="T5" fmla="*/ 40 h 321"/>
                <a:gd name="T6" fmla="*/ 134 w 433"/>
                <a:gd name="T7" fmla="*/ 95 h 321"/>
                <a:gd name="T8" fmla="*/ 134 w 433"/>
                <a:gd name="T9" fmla="*/ 94 h 321"/>
                <a:gd name="T10" fmla="*/ 0 w 433"/>
                <a:gd name="T11" fmla="*/ 317 h 321"/>
                <a:gd name="T12" fmla="*/ 259 w 433"/>
                <a:gd name="T13" fmla="*/ 321 h 321"/>
                <a:gd name="T14" fmla="*/ 259 w 433"/>
                <a:gd name="T15" fmla="*/ 321 h 321"/>
                <a:gd name="T16" fmla="*/ 335 w 433"/>
                <a:gd name="T17" fmla="*/ 302 h 321"/>
                <a:gd name="T18" fmla="*/ 153 w 433"/>
                <a:gd name="T19" fmla="*/ 232 h 321"/>
                <a:gd name="T20" fmla="*/ 202 w 433"/>
                <a:gd name="T21" fmla="*/ 62 h 321"/>
                <a:gd name="T22" fmla="*/ 371 w 433"/>
                <a:gd name="T23" fmla="*/ 111 h 321"/>
                <a:gd name="T24" fmla="*/ 323 w 433"/>
                <a:gd name="T25" fmla="*/ 280 h 321"/>
                <a:gd name="T26" fmla="*/ 153 w 433"/>
                <a:gd name="T27" fmla="*/ 232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3" h="321">
                  <a:moveTo>
                    <a:pt x="335" y="302"/>
                  </a:moveTo>
                  <a:cubicBezTo>
                    <a:pt x="407" y="262"/>
                    <a:pt x="433" y="171"/>
                    <a:pt x="393" y="99"/>
                  </a:cubicBezTo>
                  <a:cubicBezTo>
                    <a:pt x="353" y="26"/>
                    <a:pt x="262" y="0"/>
                    <a:pt x="189" y="40"/>
                  </a:cubicBezTo>
                  <a:cubicBezTo>
                    <a:pt x="165" y="54"/>
                    <a:pt x="147" y="73"/>
                    <a:pt x="134" y="95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259" y="321"/>
                    <a:pt x="259" y="321"/>
                    <a:pt x="259" y="321"/>
                  </a:cubicBezTo>
                  <a:cubicBezTo>
                    <a:pt x="259" y="321"/>
                    <a:pt x="259" y="321"/>
                    <a:pt x="259" y="321"/>
                  </a:cubicBezTo>
                  <a:cubicBezTo>
                    <a:pt x="285" y="321"/>
                    <a:pt x="311" y="315"/>
                    <a:pt x="335" y="302"/>
                  </a:cubicBezTo>
                  <a:close/>
                  <a:moveTo>
                    <a:pt x="153" y="232"/>
                  </a:moveTo>
                  <a:cubicBezTo>
                    <a:pt x="120" y="171"/>
                    <a:pt x="141" y="96"/>
                    <a:pt x="202" y="62"/>
                  </a:cubicBezTo>
                  <a:cubicBezTo>
                    <a:pt x="262" y="29"/>
                    <a:pt x="338" y="51"/>
                    <a:pt x="371" y="111"/>
                  </a:cubicBezTo>
                  <a:cubicBezTo>
                    <a:pt x="404" y="171"/>
                    <a:pt x="383" y="247"/>
                    <a:pt x="323" y="280"/>
                  </a:cubicBezTo>
                  <a:cubicBezTo>
                    <a:pt x="262" y="313"/>
                    <a:pt x="187" y="292"/>
                    <a:pt x="153" y="232"/>
                  </a:cubicBezTo>
                  <a:close/>
                </a:path>
              </a:pathLst>
            </a:custGeom>
            <a:solidFill>
              <a:srgbClr val="C62E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2" name="AutoShape 139"/>
            <p:cNvSpPr>
              <a:spLocks/>
            </p:cNvSpPr>
            <p:nvPr/>
          </p:nvSpPr>
          <p:spPr bwMode="auto">
            <a:xfrm>
              <a:off x="4537090" y="4248697"/>
              <a:ext cx="544189" cy="52744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rgbClr val="C62E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213846" y="3909746"/>
            <a:ext cx="1970386" cy="1469571"/>
            <a:chOff x="6213846" y="3909746"/>
            <a:chExt cx="1970386" cy="1469571"/>
          </a:xfrm>
        </p:grpSpPr>
        <p:sp>
          <p:nvSpPr>
            <p:cNvPr id="24" name="Freeform 7"/>
            <p:cNvSpPr>
              <a:spLocks noEditPoints="1"/>
            </p:cNvSpPr>
            <p:nvPr/>
          </p:nvSpPr>
          <p:spPr bwMode="auto">
            <a:xfrm rot="10800000">
              <a:off x="6213846" y="3909746"/>
              <a:ext cx="1970386" cy="1469571"/>
            </a:xfrm>
            <a:custGeom>
              <a:avLst/>
              <a:gdLst>
                <a:gd name="T0" fmla="*/ 246 w 430"/>
                <a:gd name="T1" fmla="*/ 41 h 321"/>
                <a:gd name="T2" fmla="*/ 41 w 430"/>
                <a:gd name="T3" fmla="*/ 96 h 321"/>
                <a:gd name="T4" fmla="*/ 96 w 430"/>
                <a:gd name="T5" fmla="*/ 300 h 321"/>
                <a:gd name="T6" fmla="*/ 171 w 430"/>
                <a:gd name="T7" fmla="*/ 320 h 321"/>
                <a:gd name="T8" fmla="*/ 171 w 430"/>
                <a:gd name="T9" fmla="*/ 321 h 321"/>
                <a:gd name="T10" fmla="*/ 430 w 430"/>
                <a:gd name="T11" fmla="*/ 321 h 321"/>
                <a:gd name="T12" fmla="*/ 301 w 430"/>
                <a:gd name="T13" fmla="*/ 97 h 321"/>
                <a:gd name="T14" fmla="*/ 301 w 430"/>
                <a:gd name="T15" fmla="*/ 97 h 321"/>
                <a:gd name="T16" fmla="*/ 246 w 430"/>
                <a:gd name="T17" fmla="*/ 41 h 321"/>
                <a:gd name="T18" fmla="*/ 279 w 430"/>
                <a:gd name="T19" fmla="*/ 233 h 321"/>
                <a:gd name="T20" fmla="*/ 108 w 430"/>
                <a:gd name="T21" fmla="*/ 278 h 321"/>
                <a:gd name="T22" fmla="*/ 63 w 430"/>
                <a:gd name="T23" fmla="*/ 108 h 321"/>
                <a:gd name="T24" fmla="*/ 233 w 430"/>
                <a:gd name="T25" fmla="*/ 63 h 321"/>
                <a:gd name="T26" fmla="*/ 279 w 430"/>
                <a:gd name="T27" fmla="*/ 233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0" h="321">
                  <a:moveTo>
                    <a:pt x="246" y="41"/>
                  </a:moveTo>
                  <a:cubicBezTo>
                    <a:pt x="174" y="0"/>
                    <a:pt x="83" y="24"/>
                    <a:pt x="41" y="96"/>
                  </a:cubicBezTo>
                  <a:cubicBezTo>
                    <a:pt x="0" y="167"/>
                    <a:pt x="24" y="259"/>
                    <a:pt x="96" y="300"/>
                  </a:cubicBezTo>
                  <a:cubicBezTo>
                    <a:pt x="119" y="314"/>
                    <a:pt x="145" y="320"/>
                    <a:pt x="171" y="320"/>
                  </a:cubicBezTo>
                  <a:cubicBezTo>
                    <a:pt x="171" y="321"/>
                    <a:pt x="171" y="321"/>
                    <a:pt x="171" y="321"/>
                  </a:cubicBezTo>
                  <a:cubicBezTo>
                    <a:pt x="430" y="321"/>
                    <a:pt x="430" y="321"/>
                    <a:pt x="430" y="321"/>
                  </a:cubicBezTo>
                  <a:cubicBezTo>
                    <a:pt x="301" y="97"/>
                    <a:pt x="301" y="97"/>
                    <a:pt x="301" y="97"/>
                  </a:cubicBezTo>
                  <a:cubicBezTo>
                    <a:pt x="301" y="97"/>
                    <a:pt x="301" y="97"/>
                    <a:pt x="301" y="97"/>
                  </a:cubicBezTo>
                  <a:cubicBezTo>
                    <a:pt x="288" y="74"/>
                    <a:pt x="270" y="55"/>
                    <a:pt x="246" y="41"/>
                  </a:cubicBezTo>
                  <a:close/>
                  <a:moveTo>
                    <a:pt x="279" y="233"/>
                  </a:moveTo>
                  <a:cubicBezTo>
                    <a:pt x="244" y="293"/>
                    <a:pt x="168" y="313"/>
                    <a:pt x="108" y="278"/>
                  </a:cubicBezTo>
                  <a:cubicBezTo>
                    <a:pt x="49" y="244"/>
                    <a:pt x="29" y="168"/>
                    <a:pt x="63" y="108"/>
                  </a:cubicBezTo>
                  <a:cubicBezTo>
                    <a:pt x="98" y="49"/>
                    <a:pt x="174" y="29"/>
                    <a:pt x="233" y="63"/>
                  </a:cubicBezTo>
                  <a:cubicBezTo>
                    <a:pt x="293" y="98"/>
                    <a:pt x="313" y="174"/>
                    <a:pt x="279" y="233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5" name="AutoShape 149"/>
            <p:cNvSpPr>
              <a:spLocks/>
            </p:cNvSpPr>
            <p:nvPr/>
          </p:nvSpPr>
          <p:spPr bwMode="auto">
            <a:xfrm>
              <a:off x="7129010" y="4322953"/>
              <a:ext cx="544189" cy="39163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537" y="19720"/>
                  </a:moveTo>
                  <a:lnTo>
                    <a:pt x="16537" y="19721"/>
                  </a:lnTo>
                  <a:lnTo>
                    <a:pt x="4387" y="19721"/>
                  </a:lnTo>
                  <a:cubicBezTo>
                    <a:pt x="2713" y="19720"/>
                    <a:pt x="1350" y="17824"/>
                    <a:pt x="1350" y="15494"/>
                  </a:cubicBezTo>
                  <a:cubicBezTo>
                    <a:pt x="1350" y="13992"/>
                    <a:pt x="1918" y="12635"/>
                    <a:pt x="2871" y="11862"/>
                  </a:cubicBezTo>
                  <a:cubicBezTo>
                    <a:pt x="3797" y="11123"/>
                    <a:pt x="3860" y="10975"/>
                    <a:pt x="3472" y="9647"/>
                  </a:cubicBezTo>
                  <a:cubicBezTo>
                    <a:pt x="3406" y="9374"/>
                    <a:pt x="3375" y="9136"/>
                    <a:pt x="3375" y="8921"/>
                  </a:cubicBezTo>
                  <a:cubicBezTo>
                    <a:pt x="3375" y="7626"/>
                    <a:pt x="4131" y="6573"/>
                    <a:pt x="5062" y="6573"/>
                  </a:cubicBezTo>
                  <a:cubicBezTo>
                    <a:pt x="5062" y="6573"/>
                    <a:pt x="5505" y="6529"/>
                    <a:pt x="5976" y="6789"/>
                  </a:cubicBezTo>
                  <a:cubicBezTo>
                    <a:pt x="6750" y="7219"/>
                    <a:pt x="6834" y="6808"/>
                    <a:pt x="7200" y="5701"/>
                  </a:cubicBezTo>
                  <a:cubicBezTo>
                    <a:pt x="7974" y="3380"/>
                    <a:pt x="9652" y="1878"/>
                    <a:pt x="11475" y="1878"/>
                  </a:cubicBezTo>
                  <a:cubicBezTo>
                    <a:pt x="13905" y="1878"/>
                    <a:pt x="15914" y="4435"/>
                    <a:pt x="16148" y="7826"/>
                  </a:cubicBezTo>
                  <a:cubicBezTo>
                    <a:pt x="16231" y="9171"/>
                    <a:pt x="16231" y="9171"/>
                    <a:pt x="17239" y="9491"/>
                  </a:cubicBezTo>
                  <a:cubicBezTo>
                    <a:pt x="18984" y="9955"/>
                    <a:pt x="20250" y="12085"/>
                    <a:pt x="20250" y="14555"/>
                  </a:cubicBezTo>
                  <a:cubicBezTo>
                    <a:pt x="20250" y="17404"/>
                    <a:pt x="18585" y="19720"/>
                    <a:pt x="16537" y="19720"/>
                  </a:cubicBezTo>
                  <a:moveTo>
                    <a:pt x="17492" y="7647"/>
                  </a:moveTo>
                  <a:cubicBezTo>
                    <a:pt x="17196" y="3362"/>
                    <a:pt x="14632" y="0"/>
                    <a:pt x="11475" y="0"/>
                  </a:cubicBezTo>
                  <a:cubicBezTo>
                    <a:pt x="9031" y="0"/>
                    <a:pt x="6939" y="2017"/>
                    <a:pt x="5976" y="4911"/>
                  </a:cubicBezTo>
                  <a:cubicBezTo>
                    <a:pt x="5685" y="4784"/>
                    <a:pt x="5383" y="4695"/>
                    <a:pt x="5062" y="4695"/>
                  </a:cubicBezTo>
                  <a:cubicBezTo>
                    <a:pt x="3385" y="4695"/>
                    <a:pt x="2025" y="6589"/>
                    <a:pt x="2025" y="8921"/>
                  </a:cubicBezTo>
                  <a:cubicBezTo>
                    <a:pt x="2025" y="9385"/>
                    <a:pt x="2092" y="9824"/>
                    <a:pt x="2191" y="10240"/>
                  </a:cubicBezTo>
                  <a:cubicBezTo>
                    <a:pt x="886" y="11298"/>
                    <a:pt x="0" y="13242"/>
                    <a:pt x="0" y="15494"/>
                  </a:cubicBezTo>
                  <a:cubicBezTo>
                    <a:pt x="0" y="18866"/>
                    <a:pt x="1964" y="21599"/>
                    <a:pt x="4387" y="21599"/>
                  </a:cubicBezTo>
                  <a:lnTo>
                    <a:pt x="4387" y="21600"/>
                  </a:lnTo>
                  <a:lnTo>
                    <a:pt x="16537" y="21600"/>
                  </a:lnTo>
                  <a:lnTo>
                    <a:pt x="16537" y="21599"/>
                  </a:lnTo>
                  <a:cubicBezTo>
                    <a:pt x="19334" y="21599"/>
                    <a:pt x="21599" y="18446"/>
                    <a:pt x="21599" y="14555"/>
                  </a:cubicBezTo>
                  <a:cubicBezTo>
                    <a:pt x="21599" y="11120"/>
                    <a:pt x="19831" y="8269"/>
                    <a:pt x="17492" y="7647"/>
                  </a:cubicBezTo>
                </a:path>
              </a:pathLst>
            </a:cu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06534" y="1828194"/>
            <a:ext cx="4092812" cy="2149062"/>
            <a:chOff x="667445" y="1276507"/>
            <a:chExt cx="4092812" cy="2149062"/>
          </a:xfrm>
        </p:grpSpPr>
        <p:sp>
          <p:nvSpPr>
            <p:cNvPr id="27" name="TextBox 26"/>
            <p:cNvSpPr txBox="1"/>
            <p:nvPr/>
          </p:nvSpPr>
          <p:spPr>
            <a:xfrm>
              <a:off x="3439961" y="1276507"/>
              <a:ext cx="118814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6600" b="1" dirty="0">
                  <a:solidFill>
                    <a:srgbClr val="FF0000"/>
                  </a:solidFill>
                  <a:latin typeface="Cambria" panose="02040503050406030204" pitchFamily="18" charset="0"/>
                </a:rPr>
                <a:t>01</a:t>
              </a:r>
              <a:endParaRPr lang="en-US" sz="6600" b="1" dirty="0">
                <a:solidFill>
                  <a:srgbClr val="FF000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67445" y="2102130"/>
              <a:ext cx="409281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vi-VN" sz="4000" b="1" dirty="0" smtClean="0">
                  <a:solidFill>
                    <a:srgbClr val="FF0000"/>
                  </a:solidFill>
                  <a:latin typeface="Cambria" panose="02040503050406030204" pitchFamily="18" charset="0"/>
                </a:rPr>
                <a:t>Dấu hiệu </a:t>
              </a:r>
            </a:p>
            <a:p>
              <a:pPr algn="ctr"/>
              <a:r>
                <a:rPr lang="vi-VN" sz="4000" b="1" dirty="0" smtClean="0">
                  <a:solidFill>
                    <a:srgbClr val="FF0000"/>
                  </a:solidFill>
                  <a:latin typeface="Cambria" panose="02040503050406030204" pitchFamily="18" charset="0"/>
                </a:rPr>
                <a:t>nhận biết</a:t>
              </a:r>
              <a:endParaRPr lang="en-US" sz="4000" b="1" dirty="0">
                <a:solidFill>
                  <a:srgbClr val="FF0000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86455" y="4166810"/>
            <a:ext cx="3921243" cy="1618902"/>
            <a:chOff x="233801" y="3101015"/>
            <a:chExt cx="3921243" cy="1618902"/>
          </a:xfrm>
        </p:grpSpPr>
        <p:sp>
          <p:nvSpPr>
            <p:cNvPr id="31" name="TextBox 30"/>
            <p:cNvSpPr txBox="1"/>
            <p:nvPr/>
          </p:nvSpPr>
          <p:spPr>
            <a:xfrm>
              <a:off x="2793618" y="3101015"/>
              <a:ext cx="118814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6600" b="1" dirty="0" smtClean="0">
                  <a:solidFill>
                    <a:srgbClr val="C62ECD"/>
                  </a:solidFill>
                  <a:latin typeface="Cambria" panose="02040503050406030204" pitchFamily="18" charset="0"/>
                </a:rPr>
                <a:t>03</a:t>
              </a:r>
              <a:endParaRPr lang="en-US" sz="6600" b="1" dirty="0">
                <a:solidFill>
                  <a:srgbClr val="C62ECD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33801" y="4012031"/>
              <a:ext cx="392124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vi-VN" sz="4000" b="1" dirty="0" smtClean="0">
                  <a:solidFill>
                    <a:srgbClr val="C62ECD"/>
                  </a:solidFill>
                  <a:latin typeface="Cambria" panose="02040503050406030204" pitchFamily="18" charset="0"/>
                </a:rPr>
                <a:t>Nguy cơ</a:t>
              </a:r>
              <a:endParaRPr lang="vi-VN" sz="4000" b="1" dirty="0">
                <a:solidFill>
                  <a:srgbClr val="C62ECD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184232" y="1847881"/>
            <a:ext cx="4837336" cy="1440909"/>
            <a:chOff x="838200" y="4319505"/>
            <a:chExt cx="4837336" cy="1440909"/>
          </a:xfrm>
        </p:grpSpPr>
        <p:sp>
          <p:nvSpPr>
            <p:cNvPr id="35" name="TextBox 34"/>
            <p:cNvSpPr txBox="1"/>
            <p:nvPr/>
          </p:nvSpPr>
          <p:spPr>
            <a:xfrm>
              <a:off x="838200" y="4319505"/>
              <a:ext cx="118814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6600" b="1" dirty="0" smtClean="0">
                  <a:solidFill>
                    <a:srgbClr val="00B050"/>
                  </a:solidFill>
                  <a:latin typeface="Cambria" panose="02040503050406030204" pitchFamily="18" charset="0"/>
                </a:rPr>
                <a:t>02</a:t>
              </a:r>
              <a:endParaRPr lang="en-US" sz="6600" b="1" dirty="0">
                <a:solidFill>
                  <a:srgbClr val="00B05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38200" y="5052528"/>
              <a:ext cx="48373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4000" b="1" dirty="0" smtClean="0">
                  <a:solidFill>
                    <a:srgbClr val="00B050"/>
                  </a:solidFill>
                  <a:latin typeface="Cambria" panose="02040503050406030204" pitchFamily="18" charset="0"/>
                </a:rPr>
                <a:t>Nguyên nhân</a:t>
              </a:r>
              <a:endParaRPr lang="en-US" sz="4000" b="1" dirty="0">
                <a:solidFill>
                  <a:srgbClr val="00B050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184232" y="4059434"/>
            <a:ext cx="2338937" cy="1574709"/>
            <a:chOff x="7479082" y="4583221"/>
            <a:chExt cx="2338937" cy="1574709"/>
          </a:xfrm>
        </p:grpSpPr>
        <p:sp>
          <p:nvSpPr>
            <p:cNvPr id="47" name="TextBox 46"/>
            <p:cNvSpPr txBox="1"/>
            <p:nvPr/>
          </p:nvSpPr>
          <p:spPr>
            <a:xfrm>
              <a:off x="7479082" y="4583221"/>
              <a:ext cx="118814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vi-VN" sz="6600" b="1" dirty="0" smtClean="0">
                  <a:solidFill>
                    <a:srgbClr val="0000CC"/>
                  </a:solidFill>
                  <a:latin typeface="Cambria" panose="02040503050406030204" pitchFamily="18" charset="0"/>
                </a:rPr>
                <a:t>0</a:t>
              </a:r>
              <a:r>
                <a:rPr lang="en-US" sz="6600" b="1" dirty="0" smtClean="0">
                  <a:solidFill>
                    <a:srgbClr val="0000CC"/>
                  </a:solidFill>
                  <a:latin typeface="Cambria" panose="02040503050406030204" pitchFamily="18" charset="0"/>
                </a:rPr>
                <a:t>4</a:t>
              </a:r>
              <a:endParaRPr lang="en-US" sz="6600" b="1" dirty="0">
                <a:solidFill>
                  <a:srgbClr val="0000CC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66376" y="5450044"/>
              <a:ext cx="155164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vi-VN" sz="4000" b="1" dirty="0" smtClean="0">
                  <a:solidFill>
                    <a:srgbClr val="0000CC"/>
                  </a:solidFill>
                  <a:latin typeface="Cambria" panose="02040503050406030204" pitchFamily="18" charset="0"/>
                </a:rPr>
                <a:t>Xử trí</a:t>
              </a:r>
              <a:endParaRPr lang="en-US" sz="4000" b="1" dirty="0">
                <a:solidFill>
                  <a:srgbClr val="0000CC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707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1191982"/>
            <a:ext cx="1248294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Cambria" panose="02040503050406030204" pitchFamily="18" charset="0"/>
              </a:rPr>
              <a:t>4.2.2. Trẻ từ 1-8 tuổi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Nếu nạn nhân tỉnh và không ho hoặc nói được</a:t>
            </a:r>
          </a:p>
          <a:p>
            <a:r>
              <a:rPr lang="vi-VN" sz="3200" b="1" i="1" dirty="0" smtClean="0">
                <a:latin typeface="Cambria" panose="02040503050406030204" pitchFamily="18" charset="0"/>
              </a:rPr>
              <a:t>Phương pháp ép bụng ( Heimlich)</a:t>
            </a:r>
          </a:p>
          <a:p>
            <a:pPr marL="285750" indent="-285750">
              <a:buFontTx/>
              <a:buChar char="-"/>
            </a:pPr>
            <a:r>
              <a:rPr lang="vi-VN" sz="3000" dirty="0" smtClean="0">
                <a:latin typeface="Cambria" panose="02040503050406030204" pitchFamily="18" charset="0"/>
              </a:rPr>
              <a:t>Bước 1: Nạn nhân đứng, đầu cúi thấp, miệng há</a:t>
            </a:r>
          </a:p>
          <a:p>
            <a:pPr marL="285750" indent="-285750">
              <a:buFontTx/>
              <a:buChar char="-"/>
            </a:pPr>
            <a:r>
              <a:rPr lang="vi-VN" sz="3000" dirty="0" smtClean="0">
                <a:latin typeface="Cambria" panose="02040503050406030204" pitchFamily="18" charset="0"/>
              </a:rPr>
              <a:t>Bước 2: Người SCC quỳ phía sau nạn nhân và vòng 2 tay phía trước bụng nạn nhân</a:t>
            </a:r>
          </a:p>
          <a:p>
            <a:pPr marL="285750" indent="-285750">
              <a:buFontTx/>
              <a:buChar char="-"/>
            </a:pPr>
            <a:r>
              <a:rPr lang="vi-VN" sz="3000" dirty="0" smtClean="0">
                <a:latin typeface="Cambria" panose="02040503050406030204" pitchFamily="18" charset="0"/>
              </a:rPr>
              <a:t>Bước 3: Một tay nắm đặt vào vị trí giữa rốn và mũi ức, tay kia bọc ra ngoài bàn tay trước</a:t>
            </a:r>
          </a:p>
          <a:p>
            <a:pPr marL="285750" indent="-285750">
              <a:buFontTx/>
              <a:buChar char="-"/>
            </a:pPr>
            <a:r>
              <a:rPr lang="vi-VN" sz="3000" dirty="0" smtClean="0">
                <a:latin typeface="Cambria" panose="02040503050406030204" pitchFamily="18" charset="0"/>
              </a:rPr>
              <a:t>Bước 4: Ép vào bụng đột ngột, dứt khoát tối đa 5 lần từ trước ra sau, lên trên</a:t>
            </a:r>
          </a:p>
          <a:p>
            <a:r>
              <a:rPr lang="vi-VN" sz="3000" dirty="0" smtClean="0">
                <a:latin typeface="Cambria" panose="02040503050406030204" pitchFamily="18" charset="0"/>
              </a:rPr>
              <a:t>Nếu dị vật chưa ra: Xen kẽ phương pháp vỗ lưng và ép bụng đến khi dị vật bật ra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6600" dirty="0" smtClean="0"/>
              <a:t>        </a:t>
            </a:r>
          </a:p>
          <a:p>
            <a:r>
              <a:rPr lang="vi-VN" sz="6600" dirty="0"/>
              <a:t>	</a:t>
            </a:r>
            <a:r>
              <a:rPr lang="vi-VN" sz="6600" dirty="0" smtClean="0"/>
              <a:t>	Xử trí</a:t>
            </a:r>
            <a:endParaRPr lang="en-US" sz="6600" dirty="0" smtClean="0"/>
          </a:p>
          <a:p>
            <a:pPr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6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7253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5" y="1306286"/>
            <a:ext cx="124829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Cambria" panose="02040503050406030204" pitchFamily="18" charset="0"/>
              </a:rPr>
              <a:t>4.2.2. Trẻ từ 1-8 tuổi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Nếu nạn nhân bất tỉnh:</a:t>
            </a:r>
          </a:p>
          <a:p>
            <a:r>
              <a:rPr lang="vi-VN" sz="3200" dirty="0" smtClean="0">
                <a:latin typeface="Cambria" panose="02040503050406030204" pitchFamily="18" charset="0"/>
              </a:rPr>
              <a:t>+ Gọi hỗ trợ xung quanh và gọi cấp cứu</a:t>
            </a:r>
          </a:p>
          <a:p>
            <a:r>
              <a:rPr lang="vi-VN" sz="3200" dirty="0" smtClean="0">
                <a:latin typeface="Cambria" panose="02040503050406030204" pitchFamily="18" charset="0"/>
              </a:rPr>
              <a:t>+ Đặt nạn nhân nằm ngửa trên nền phẳng cứng/ dưới đất</a:t>
            </a:r>
          </a:p>
          <a:p>
            <a:r>
              <a:rPr lang="vi-VN" sz="3200" dirty="0" smtClean="0">
                <a:latin typeface="Cambria" panose="02040503050406030204" pitchFamily="18" charset="0"/>
              </a:rPr>
              <a:t>+ Tiến hành hối sinh tim phổi cho nạn nhận theo chu trình, bắt đầu bằng động tác ép ngực ( xem bài Sơ cứu ngừng thở, ngừng tim)</a:t>
            </a:r>
          </a:p>
          <a:p>
            <a:r>
              <a:rPr lang="vi-VN" sz="3200" b="1" i="1" dirty="0" smtClean="0">
                <a:latin typeface="Cambria" panose="02040503050406030204" pitchFamily="18" charset="0"/>
              </a:rPr>
              <a:t>Lưu ý: Đối với trẻ 2-3 tuổi: đặt trẻ nằm sấp, dọc theo đùi người </a:t>
            </a:r>
          </a:p>
          <a:p>
            <a:r>
              <a:rPr lang="vi-VN" sz="3200" b="1" i="1" dirty="0" smtClean="0">
                <a:latin typeface="Cambria" panose="02040503050406030204" pitchFamily="18" charset="0"/>
              </a:rPr>
              <a:t>SCC hoặc vắt ngang qua đùi người SCC.</a:t>
            </a:r>
          </a:p>
          <a:p>
            <a:r>
              <a:rPr lang="vi-VN" sz="3200" dirty="0" smtClean="0">
                <a:latin typeface="Cambria" panose="02040503050406030204" pitchFamily="18" charset="0"/>
              </a:rPr>
              <a:t>Đầu trẻ cúi xuống, vỗ vào giữa 2 xương bả vai nhưng vỗ nhẹ hơn so </a:t>
            </a:r>
          </a:p>
          <a:p>
            <a:r>
              <a:rPr lang="vi-VN" sz="3200" dirty="0" smtClean="0">
                <a:latin typeface="Cambria" panose="02040503050406030204" pitchFamily="18" charset="0"/>
              </a:rPr>
              <a:t>với người lớn</a:t>
            </a:r>
          </a:p>
          <a:p>
            <a:endParaRPr lang="vi-VN" sz="3200" b="1" i="1" dirty="0" smtClean="0"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6600" dirty="0" smtClean="0"/>
              <a:t>        </a:t>
            </a:r>
          </a:p>
          <a:p>
            <a:r>
              <a:rPr lang="vi-VN" sz="6600" dirty="0"/>
              <a:t>	</a:t>
            </a:r>
            <a:r>
              <a:rPr lang="vi-VN" sz="6600" dirty="0" smtClean="0"/>
              <a:t>	Xử trí</a:t>
            </a:r>
            <a:endParaRPr lang="en-US" sz="6600" dirty="0" smtClean="0"/>
          </a:p>
          <a:p>
            <a:pPr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6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3573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92048"/>
            <a:ext cx="1248294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Cambria" panose="02040503050406030204" pitchFamily="18" charset="0"/>
              </a:rPr>
              <a:t>4.2.3. Trẻ dưới 1 tuổi</a:t>
            </a:r>
          </a:p>
          <a:p>
            <a:r>
              <a:rPr lang="vi-VN" sz="3600" dirty="0" smtClean="0">
                <a:latin typeface="Cambria" panose="02040503050406030204" pitchFamily="18" charset="0"/>
              </a:rPr>
              <a:t>*Phương pháp vỗ lưng:</a:t>
            </a:r>
          </a:p>
          <a:p>
            <a:r>
              <a:rPr lang="vi-VN" sz="3600" dirty="0" smtClean="0">
                <a:latin typeface="Cambria" panose="02040503050406030204" pitchFamily="18" charset="0"/>
              </a:rPr>
              <a:t>- Bước 1: Người SCC ngồi trên ghế, duỗi chân ra phía trước</a:t>
            </a:r>
          </a:p>
          <a:p>
            <a:pPr marL="285750" indent="-285750">
              <a:buFontTx/>
              <a:buChar char="-"/>
            </a:pPr>
            <a:r>
              <a:rPr lang="vi-VN" sz="3600" dirty="0" smtClean="0">
                <a:latin typeface="Cambria" panose="02040503050406030204" pitchFamily="18" charset="0"/>
              </a:rPr>
              <a:t>Bước 2: Đặt trẻ nằm sấp dọc theo mặt trước cẳng tay, cổ ngửa, đầu thấp</a:t>
            </a:r>
          </a:p>
          <a:p>
            <a:pPr marL="285750" indent="-285750">
              <a:buFontTx/>
              <a:buChar char="-"/>
            </a:pPr>
            <a:r>
              <a:rPr lang="vi-VN" sz="3600" dirty="0" smtClean="0">
                <a:latin typeface="Cambria" panose="02040503050406030204" pitchFamily="18" charset="0"/>
              </a:rPr>
              <a:t>Bước 3: Dùng bàn tay vỗ 5 lần vừa phải vào lưng trẻ ở vị trí giữa 2 xương bả vai</a:t>
            </a:r>
          </a:p>
          <a:p>
            <a:endParaRPr lang="vi-VN" sz="3200" b="1" i="1" dirty="0" smtClean="0"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6600" dirty="0" smtClean="0"/>
              <a:t>        </a:t>
            </a:r>
          </a:p>
          <a:p>
            <a:r>
              <a:rPr lang="vi-VN" sz="6600" dirty="0"/>
              <a:t>	</a:t>
            </a:r>
            <a:r>
              <a:rPr lang="vi-VN" sz="6600" dirty="0" smtClean="0"/>
              <a:t>	Xử trí</a:t>
            </a:r>
            <a:endParaRPr lang="en-US" sz="6600" dirty="0" smtClean="0"/>
          </a:p>
          <a:p>
            <a:pPr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6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068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92048"/>
            <a:ext cx="1248294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Cambria" panose="02040503050406030204" pitchFamily="18" charset="0"/>
              </a:rPr>
              <a:t>4.2.3. Trẻ dưới 1 tuổi</a:t>
            </a:r>
          </a:p>
          <a:p>
            <a:r>
              <a:rPr lang="vi-VN" sz="3600" dirty="0" smtClean="0"/>
              <a:t>*</a:t>
            </a:r>
            <a:r>
              <a:rPr lang="vi-VN" sz="3600" dirty="0" smtClean="0">
                <a:latin typeface="Cambria" panose="02040503050406030204" pitchFamily="18" charset="0"/>
              </a:rPr>
              <a:t>Nếu dị vật chưa ra áp dụng phương pháp ấn ngực:</a:t>
            </a:r>
          </a:p>
          <a:p>
            <a:pPr marL="285750" indent="-285750">
              <a:buFontTx/>
              <a:buChar char="-"/>
            </a:pPr>
            <a:r>
              <a:rPr lang="vi-VN" sz="3600" dirty="0" smtClean="0">
                <a:latin typeface="Cambria" panose="02040503050406030204" pitchFamily="18" charset="0"/>
              </a:rPr>
              <a:t>Bước 1: Lật trẻ nằm ngửa dọc theo cẳng tay, cổ ngửa, đầu thấp</a:t>
            </a:r>
          </a:p>
          <a:p>
            <a:pPr marL="285750" indent="-285750">
              <a:buFontTx/>
              <a:buChar char="-"/>
            </a:pPr>
            <a:r>
              <a:rPr lang="vi-VN" sz="3600" dirty="0" smtClean="0">
                <a:latin typeface="Cambria" panose="02040503050406030204" pitchFamily="18" charset="0"/>
              </a:rPr>
              <a:t>Bước 2: Đặt 3 ngón tay từ điểm giao nhau giữa xương ức và đường ngang qua 2 núm vú</a:t>
            </a:r>
          </a:p>
          <a:p>
            <a:pPr marL="285750" indent="-285750">
              <a:buFontTx/>
              <a:buChar char="-"/>
            </a:pPr>
            <a:r>
              <a:rPr lang="vi-VN" sz="3600" dirty="0" smtClean="0">
                <a:latin typeface="Cambria" panose="02040503050406030204" pitchFamily="18" charset="0"/>
              </a:rPr>
              <a:t>Bước 3: Rút bớt 1 ngón tay sát điểm giao nhau và ấn 5 lần vuông góc với thành ngực bằng 2 ngón tay</a:t>
            </a:r>
          </a:p>
          <a:p>
            <a:pPr marL="285750" indent="-285750">
              <a:buFontTx/>
              <a:buChar char="-"/>
            </a:pPr>
            <a:r>
              <a:rPr lang="vi-VN" sz="3600" dirty="0" smtClean="0">
                <a:latin typeface="Cambria" panose="02040503050406030204" pitchFamily="18" charset="0"/>
              </a:rPr>
              <a:t>Bước 4: Nếu dị vật chưa ra: Xen kẽ phương pháp vỗ lưng và ấn ngực</a:t>
            </a:r>
          </a:p>
          <a:p>
            <a:endParaRPr lang="vi-VN" sz="3600" dirty="0" smtClean="0"/>
          </a:p>
          <a:p>
            <a:endParaRPr lang="vi-VN" sz="3200" b="1" i="1" dirty="0" smtClean="0"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6600" dirty="0" smtClean="0"/>
              <a:t>        </a:t>
            </a:r>
          </a:p>
          <a:p>
            <a:r>
              <a:rPr lang="vi-VN" sz="6600" dirty="0"/>
              <a:t>	</a:t>
            </a:r>
            <a:r>
              <a:rPr lang="vi-VN" sz="6600" dirty="0" smtClean="0"/>
              <a:t>	Xử trí</a:t>
            </a:r>
            <a:endParaRPr lang="en-US" sz="6600" dirty="0" smtClean="0"/>
          </a:p>
          <a:p>
            <a:pPr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6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561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0647" y="2260753"/>
            <a:ext cx="1125987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138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THANK YOU!</a:t>
            </a:r>
            <a:endParaRPr lang="en-US" sz="138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09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vi-VN" sz="4800" dirty="0" smtClean="0"/>
              <a:t>        </a:t>
            </a:r>
            <a:r>
              <a:rPr lang="en-US" sz="4800" dirty="0" err="1" smtClean="0"/>
              <a:t>Dấu</a:t>
            </a:r>
            <a:r>
              <a:rPr lang="en-US" sz="4800" dirty="0" smtClean="0"/>
              <a:t> </a:t>
            </a:r>
            <a:r>
              <a:rPr lang="en-US" sz="4800" dirty="0" err="1" smtClean="0"/>
              <a:t>hiệu</a:t>
            </a:r>
            <a:r>
              <a:rPr lang="en-US" sz="4800" dirty="0" smtClean="0"/>
              <a:t> </a:t>
            </a:r>
            <a:r>
              <a:rPr lang="en-US" sz="4800" dirty="0" err="1" smtClean="0"/>
              <a:t>nhận</a:t>
            </a:r>
            <a:r>
              <a:rPr lang="en-US" sz="4800" dirty="0" smtClean="0"/>
              <a:t> </a:t>
            </a:r>
            <a:r>
              <a:rPr lang="en-US" sz="4800" dirty="0" err="1" smtClean="0"/>
              <a:t>biết</a:t>
            </a:r>
            <a:endParaRPr lang="en-US" sz="4800" dirty="0" smtClean="0"/>
          </a:p>
          <a:p>
            <a:pPr>
              <a:spcAft>
                <a:spcPts val="0"/>
              </a:spcAft>
            </a:pPr>
            <a:r>
              <a:rPr lang="en-US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atin typeface="Cambria" panose="02040503050406030204" pitchFamily="18" charset="0"/>
              </a:rPr>
              <a:t>1</a:t>
            </a:r>
            <a:endParaRPr lang="vi-VN" sz="7200" b="1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8709" y="1255777"/>
            <a:ext cx="113745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latin typeface="Cambria" panose="02040503050406030204" pitchFamily="18" charset="0"/>
              </a:rPr>
              <a:t>Đánh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giá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tình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trạng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tắc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nghẽn</a:t>
            </a:r>
            <a:r>
              <a:rPr lang="en-US" sz="3200" b="1" i="1" dirty="0" smtClean="0">
                <a:latin typeface="Cambria" panose="02040503050406030204" pitchFamily="18" charset="0"/>
              </a:rPr>
              <a:t>: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nạn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nhân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có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tỉnh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không</a:t>
            </a:r>
            <a:r>
              <a:rPr lang="en-US" sz="3200" b="1" i="1" dirty="0" smtClean="0">
                <a:latin typeface="Cambria" panose="02040503050406030204" pitchFamily="18" charset="0"/>
              </a:rPr>
              <a:t>,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hỏi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xem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nạn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nhân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có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nói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được</a:t>
            </a:r>
            <a:r>
              <a:rPr lang="en-US" sz="3200" b="1" i="1" dirty="0" smtClean="0">
                <a:latin typeface="Cambria" panose="02040503050406030204" pitchFamily="18" charset="0"/>
              </a:rPr>
              <a:t> </a:t>
            </a:r>
            <a:r>
              <a:rPr lang="en-US" sz="3200" b="1" i="1" dirty="0" err="1" smtClean="0">
                <a:latin typeface="Cambria" panose="02040503050406030204" pitchFamily="18" charset="0"/>
              </a:rPr>
              <a:t>không</a:t>
            </a:r>
            <a:endParaRPr lang="en-US" sz="3200" b="1" i="1" dirty="0" smtClean="0">
              <a:latin typeface="Cambria" panose="02040503050406030204" pitchFamily="18" charset="0"/>
            </a:endParaRP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1.1.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Tắc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không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hoàn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toàn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smtClean="0">
                <a:latin typeface="Cambria" panose="02040503050406030204" pitchFamily="18" charset="0"/>
              </a:rPr>
              <a:t>Ho: </a:t>
            </a:r>
            <a:r>
              <a:rPr lang="en-US" sz="3200" dirty="0" err="1" smtClean="0">
                <a:latin typeface="Cambria" panose="02040503050406030204" pitchFamily="18" charset="0"/>
              </a:rPr>
              <a:t>nạn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nhân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cố</a:t>
            </a:r>
            <a:r>
              <a:rPr lang="en-US" sz="3200" dirty="0" smtClean="0">
                <a:latin typeface="Cambria" panose="02040503050406030204" pitchFamily="18" charset="0"/>
              </a:rPr>
              <a:t> ho </a:t>
            </a:r>
            <a:r>
              <a:rPr lang="en-US" sz="3200" dirty="0" err="1" smtClean="0">
                <a:latin typeface="Cambria" panose="02040503050406030204" pitchFamily="18" charset="0"/>
              </a:rPr>
              <a:t>khạc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để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tống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dị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vật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ra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ngoài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Cambria" panose="02040503050406030204" pitchFamily="18" charset="0"/>
              </a:rPr>
              <a:t>Mặt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đỏ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chảy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nước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mắt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mũi</a:t>
            </a:r>
            <a:r>
              <a:rPr lang="en-US" sz="3200" dirty="0" smtClean="0">
                <a:latin typeface="Cambria" panose="020405030504060302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Cambria" panose="02040503050406030204" pitchFamily="18" charset="0"/>
              </a:rPr>
              <a:t>Có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thể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có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biểu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hiện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khó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thở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hoặc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thở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bất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thường</a:t>
            </a:r>
            <a:endParaRPr lang="en-US" sz="3200" dirty="0" smtClean="0">
              <a:latin typeface="Cambria" panose="02040503050406030204" pitchFamily="18" charset="0"/>
            </a:endParaRP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1.2.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Tắc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hoàn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toàn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Cambria" panose="02040503050406030204" pitchFamily="18" charset="0"/>
              </a:rPr>
              <a:t>Nạn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nhân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không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nói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được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tay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ôm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lấy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cổ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Cambria" panose="02040503050406030204" pitchFamily="18" charset="0"/>
              </a:rPr>
              <a:t>Nạn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nhân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trong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tình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trạng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khó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thở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khó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thở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mắt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trợn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ngược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vẻ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mặt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hoảng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hốt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Cambria" panose="02040503050406030204" pitchFamily="18" charset="0"/>
              </a:rPr>
              <a:t>Môi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và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lưỡi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nạn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nhân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tím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tái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dần</a:t>
            </a:r>
            <a:endParaRPr lang="en-US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4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274" y="1571625"/>
            <a:ext cx="118763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2.1.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Đối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với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trẻ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em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latin typeface="Cambria" panose="02040503050406030204" pitchFamily="18" charset="0"/>
              </a:rPr>
              <a:t>Do </a:t>
            </a:r>
            <a:r>
              <a:rPr lang="en-US" sz="3200" dirty="0" err="1" smtClean="0">
                <a:latin typeface="Cambria" panose="02040503050406030204" pitchFamily="18" charset="0"/>
              </a:rPr>
              <a:t>trẻ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bị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sặc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sữa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bột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thuốc</a:t>
            </a:r>
            <a:r>
              <a:rPr lang="en-US" sz="3200" dirty="0" smtClean="0">
                <a:latin typeface="Cambria" panose="02040503050406030204" pitchFamily="18" charset="0"/>
              </a:rPr>
              <a:t>…</a:t>
            </a:r>
          </a:p>
          <a:p>
            <a:pPr marL="285750" indent="-285750">
              <a:buFontTx/>
              <a:buChar char="-"/>
            </a:pPr>
            <a:r>
              <a:rPr lang="en-US" sz="3200" dirty="0" smtClean="0">
                <a:latin typeface="Cambria" panose="02040503050406030204" pitchFamily="18" charset="0"/>
              </a:rPr>
              <a:t>Do </a:t>
            </a:r>
            <a:r>
              <a:rPr lang="en-US" sz="3200" dirty="0" err="1" smtClean="0">
                <a:latin typeface="Cambria" panose="02040503050406030204" pitchFamily="18" charset="0"/>
              </a:rPr>
              <a:t>chất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nôn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trào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ngược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vào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đường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thở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smtClean="0">
                <a:latin typeface="Cambria" panose="02040503050406030204" pitchFamily="18" charset="0"/>
              </a:rPr>
              <a:t>Do </a:t>
            </a:r>
            <a:r>
              <a:rPr lang="en-US" sz="3200" dirty="0" err="1" smtClean="0">
                <a:latin typeface="Cambria" panose="02040503050406030204" pitchFamily="18" charset="0"/>
              </a:rPr>
              <a:t>trẻ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nhỏ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thường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cho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tất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cả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các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thứ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vào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miệng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mũi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đặc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biệt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là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các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đồ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vật</a:t>
            </a:r>
            <a:r>
              <a:rPr lang="en-US" sz="3200" dirty="0" smtClean="0">
                <a:latin typeface="Cambria" panose="02040503050406030204" pitchFamily="18" charset="0"/>
              </a:rPr>
              <a:t> c</a:t>
            </a:r>
            <a:r>
              <a:rPr lang="vi-VN" sz="3200" dirty="0">
                <a:latin typeface="Cambria" panose="02040503050406030204" pitchFamily="18" charset="0"/>
              </a:rPr>
              <a:t>ó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kích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th</a:t>
            </a:r>
            <a:r>
              <a:rPr lang="vi-VN" sz="3200" dirty="0" smtClean="0">
                <a:latin typeface="Cambria" panose="02040503050406030204" pitchFamily="18" charset="0"/>
              </a:rPr>
              <a:t>ước nhỏ, các loại hạt như hạt lạc, đậu, hạt nhãn, hạt na, ngô...</a:t>
            </a:r>
          </a:p>
          <a:p>
            <a:r>
              <a:rPr lang="vi-VN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2.2. Đối với người lớn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Do ăn uống bị sặc, nghẹn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Do chất nôn trào ngược vào dạ dày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Do tai nạn: Máu, dịch, rặng, bùn, đất rơi vào đường thở...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vi-VN" sz="4800" dirty="0" smtClean="0"/>
              <a:t>        Nguyên nhân</a:t>
            </a:r>
            <a:endParaRPr lang="en-US" sz="4800" dirty="0" smtClean="0"/>
          </a:p>
          <a:p>
            <a:pPr>
              <a:spcAft>
                <a:spcPts val="0"/>
              </a:spcAft>
            </a:pPr>
            <a:r>
              <a:rPr lang="en-US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0895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2" y="2657475"/>
            <a:ext cx="119776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latin typeface="Cambria" panose="02040503050406030204" pitchFamily="18" charset="0"/>
              </a:rPr>
              <a:t>    Dị vật đường thở rất nguy hiểm, nếu không được cấp cứu kịp thời nạn nhân có thể bất tỉnh,  ngừng thở- ngừng tim và dẫn đến tử vong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vi-VN" sz="4800" dirty="0" smtClean="0"/>
              <a:t>        Nguy cơ</a:t>
            </a:r>
            <a:endParaRPr lang="en-US" sz="4800" dirty="0" smtClean="0"/>
          </a:p>
          <a:p>
            <a:pPr>
              <a:spcAft>
                <a:spcPts val="0"/>
              </a:spcAft>
            </a:pPr>
            <a:r>
              <a:rPr lang="en-US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 smtClean="0">
                <a:latin typeface="Cambria" panose="02040503050406030204" pitchFamily="18" charset="0"/>
              </a:rPr>
              <a:t>3</a:t>
            </a:r>
            <a:endParaRPr lang="vi-VN" sz="72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8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6600" dirty="0" smtClean="0"/>
              <a:t>        </a:t>
            </a:r>
          </a:p>
          <a:p>
            <a:r>
              <a:rPr lang="vi-VN" sz="6600" dirty="0"/>
              <a:t>	</a:t>
            </a:r>
            <a:r>
              <a:rPr lang="vi-VN" sz="6600" dirty="0" smtClean="0"/>
              <a:t>	Xử trí</a:t>
            </a:r>
            <a:endParaRPr lang="en-US" sz="6600" dirty="0" smtClean="0"/>
          </a:p>
          <a:p>
            <a:pPr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6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4</a:t>
            </a:r>
          </a:p>
        </p:txBody>
      </p:sp>
      <p:sp>
        <p:nvSpPr>
          <p:cNvPr id="5" name="Rectangle 4"/>
          <p:cNvSpPr/>
          <p:nvPr/>
        </p:nvSpPr>
        <p:spPr>
          <a:xfrm>
            <a:off x="290945" y="1623674"/>
            <a:ext cx="1179021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4.1. Dị vật gây tắc đường thở không hoàn toàn:</a:t>
            </a:r>
          </a:p>
          <a:p>
            <a:r>
              <a:rPr lang="vi-VN" sz="3600" dirty="0" smtClean="0">
                <a:latin typeface="Cambria" panose="02040503050406030204" pitchFamily="18" charset="0"/>
              </a:rPr>
              <a:t>Nạn nhân tỉnh và ho được:</a:t>
            </a:r>
          </a:p>
          <a:p>
            <a:pPr marL="285750" indent="-285750">
              <a:buFontTx/>
              <a:buChar char="-"/>
            </a:pPr>
            <a:r>
              <a:rPr lang="vi-VN" sz="3600" dirty="0" smtClean="0">
                <a:latin typeface="Cambria" panose="02040503050406030204" pitchFamily="18" charset="0"/>
              </a:rPr>
              <a:t>Trấn an nạn  nhân</a:t>
            </a:r>
          </a:p>
          <a:p>
            <a:pPr marL="285750" indent="-285750">
              <a:buFontTx/>
              <a:buChar char="-"/>
            </a:pPr>
            <a:r>
              <a:rPr lang="vi-VN" sz="3600" dirty="0" smtClean="0">
                <a:latin typeface="Cambria" panose="02040503050406030204" pitchFamily="18" charset="0"/>
              </a:rPr>
              <a:t>Động viên, khuyến khích nạn nhân ho để dị vật bật ra</a:t>
            </a:r>
          </a:p>
          <a:p>
            <a:pPr marL="285750" indent="-285750">
              <a:buFontTx/>
              <a:buChar char="-"/>
            </a:pPr>
            <a:r>
              <a:rPr lang="vi-VN" sz="3600" dirty="0" smtClean="0">
                <a:latin typeface="Cambria" panose="02040503050406030204" pitchFamily="18" charset="0"/>
              </a:rPr>
              <a:t>Nếu không hiệu quả đưa nạn nhân đến cơ sở y tế gần nhất</a:t>
            </a:r>
          </a:p>
          <a:p>
            <a:r>
              <a:rPr lang="vi-VN" sz="3600" b="1" i="1" dirty="0" smtClean="0">
                <a:latin typeface="Cambria" panose="02040503050406030204" pitchFamily="18" charset="0"/>
              </a:rPr>
              <a:t>    Lưu ý: Không nên làm nghiệm pháp Heimlich vì có nguy cơ dẫn đến tắc đường thở hoàn toàn</a:t>
            </a:r>
          </a:p>
        </p:txBody>
      </p:sp>
    </p:spTree>
    <p:extLst>
      <p:ext uri="{BB962C8B-B14F-4D97-AF65-F5344CB8AC3E}">
        <p14:creationId xmlns:p14="http://schemas.microsoft.com/office/powerpoint/2010/main" val="194021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836" y="1306286"/>
            <a:ext cx="112083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4.2. Dị vật gây tắc đường thở hoàn toàn</a:t>
            </a:r>
          </a:p>
          <a:p>
            <a:r>
              <a:rPr lang="vi-VN" sz="3600" b="1" dirty="0" smtClean="0">
                <a:latin typeface="Cambria" panose="02040503050406030204" pitchFamily="18" charset="0"/>
              </a:rPr>
              <a:t>4.2.1. Trẻ trên 8 tuổi và người lớn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Nạn nhân tỉnh nhưng không thể nói và ho được</a:t>
            </a:r>
          </a:p>
          <a:p>
            <a:r>
              <a:rPr lang="vi-VN" sz="3200" b="1" i="1" dirty="0" smtClean="0">
                <a:latin typeface="Cambria" panose="02040503050406030204" pitchFamily="18" charset="0"/>
              </a:rPr>
              <a:t>Phương pháp vỗ lưng:</a:t>
            </a:r>
            <a:r>
              <a:rPr lang="vi-VN" sz="3200" dirty="0" smtClean="0">
                <a:latin typeface="Cambria" panose="02040503050406030204" pitchFamily="18" charset="0"/>
              </a:rPr>
              <a:t/>
            </a:r>
            <a:br>
              <a:rPr lang="vi-VN" sz="3200" dirty="0" smtClean="0">
                <a:latin typeface="Cambria" panose="02040503050406030204" pitchFamily="18" charset="0"/>
              </a:rPr>
            </a:br>
            <a:r>
              <a:rPr lang="vi-VN" sz="3200" dirty="0" smtClean="0">
                <a:latin typeface="Cambria" panose="02040503050406030204" pitchFamily="18" charset="0"/>
              </a:rPr>
              <a:t>- Bước 1: Nạn nhưng đứng, đầu cúi thấp, miệng há ra</a:t>
            </a:r>
          </a:p>
          <a:p>
            <a:r>
              <a:rPr lang="vi-VN" sz="3200" dirty="0" smtClean="0">
                <a:latin typeface="Cambria" panose="02040503050406030204" pitchFamily="18" charset="0"/>
              </a:rPr>
              <a:t>- Bước 2: Người SCC đứng 1 bên nạn nhân</a:t>
            </a:r>
          </a:p>
          <a:p>
            <a:r>
              <a:rPr lang="vi-VN" sz="3200" dirty="0" smtClean="0">
                <a:latin typeface="Cambria" panose="02040503050406030204" pitchFamily="18" charset="0"/>
              </a:rPr>
              <a:t>- Bước 3: Xác định điểm vỗ giữa 2 xương bả vai</a:t>
            </a:r>
          </a:p>
          <a:p>
            <a:r>
              <a:rPr lang="vi-VN" sz="3200" dirty="0" smtClean="0">
                <a:latin typeface="Cambria" panose="02040503050406030204" pitchFamily="18" charset="0"/>
              </a:rPr>
              <a:t>- Bước 4: 1 tay đỡ ngực , dùng phần gốc bàn tay kia vỗ mạnh vào lưng nạn nhân, vị trí giữa 2 xương bả vai. Vỗ tối đa 5 lần</a:t>
            </a:r>
          </a:p>
          <a:p>
            <a:r>
              <a:rPr lang="vi-VN" sz="3200" dirty="0" smtClean="0">
                <a:latin typeface="Cambria" panose="02040503050406030204" pitchFamily="18" charset="0"/>
              </a:rPr>
              <a:t>- Bước 5: Đánh giá cái thiện của nạn nhân của sau mỗi lần vỗ</a:t>
            </a: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6600" dirty="0" smtClean="0"/>
              <a:t>        </a:t>
            </a:r>
          </a:p>
          <a:p>
            <a:r>
              <a:rPr lang="vi-VN" sz="6600" dirty="0"/>
              <a:t>	</a:t>
            </a:r>
            <a:r>
              <a:rPr lang="vi-VN" sz="6600" dirty="0" smtClean="0"/>
              <a:t>	Xử trí</a:t>
            </a:r>
            <a:endParaRPr lang="vi-VN" sz="6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66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182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06286"/>
            <a:ext cx="123097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dirty="0" smtClean="0">
                <a:latin typeface="Cambria" panose="02040503050406030204" pitchFamily="18" charset="0"/>
              </a:rPr>
              <a:t>Phương pháp ép bụng ( Heimlich) áp dụng khi dị vật chưa ra sau 5 lần vỗ lưng</a:t>
            </a:r>
            <a:endParaRPr lang="vi-VN" sz="3200" b="1" i="1" dirty="0" smtClean="0"/>
          </a:p>
          <a:p>
            <a:r>
              <a:rPr lang="vi-VN" sz="2800" dirty="0" smtClean="0">
                <a:latin typeface="Cambria" panose="02040503050406030204" pitchFamily="18" charset="0"/>
              </a:rPr>
              <a:t>- Bước 1: Nạn nhân đứng, đầu cúi thấp, miệng há</a:t>
            </a:r>
          </a:p>
          <a:p>
            <a:r>
              <a:rPr lang="vi-VN" sz="2800" dirty="0" smtClean="0">
                <a:latin typeface="Cambria" panose="02040503050406030204" pitchFamily="18" charset="0"/>
              </a:rPr>
              <a:t>- Bước 2: Người SCC đứng phía sau nạn nhân, luồn 1 chân vào giữa hai chân nạn nhân và vòng 2 tay phía trước bụng nạn nhân</a:t>
            </a:r>
          </a:p>
          <a:p>
            <a:r>
              <a:rPr lang="vi-VN" sz="2800" dirty="0" smtClean="0">
                <a:latin typeface="Cambria" panose="02040503050406030204" pitchFamily="18" charset="0"/>
              </a:rPr>
              <a:t>- Bước 3: 1 tay nắm đặt vào vị trí giữa rốn và mũi ức, tay kia bọc ra ngoài bàn tay trước</a:t>
            </a:r>
          </a:p>
          <a:p>
            <a:r>
              <a:rPr lang="vi-VN" sz="2800" dirty="0" smtClean="0">
                <a:latin typeface="Cambria" panose="02040503050406030204" pitchFamily="18" charset="0"/>
              </a:rPr>
              <a:t>- Bước 4: Ép vào bụng đột ngột, dứt khoát tối đa 5 lần từ trước ra sau, lên trên</a:t>
            </a:r>
          </a:p>
          <a:p>
            <a:r>
              <a:rPr lang="vi-VN" sz="2800" dirty="0" smtClean="0">
                <a:latin typeface="Cambria" panose="02040503050406030204" pitchFamily="18" charset="0"/>
              </a:rPr>
              <a:t>- Bước 5: Đánh giá cải thiện của nạn nhân sau mỗi lần ép bụng</a:t>
            </a:r>
          </a:p>
          <a:p>
            <a:r>
              <a:rPr lang="vi-VN" sz="2800" dirty="0" smtClean="0">
                <a:latin typeface="Cambria" panose="02040503050406030204" pitchFamily="18" charset="0"/>
              </a:rPr>
              <a:t>- Bước 6: </a:t>
            </a:r>
            <a:r>
              <a:rPr lang="vi-VN" sz="2800" i="1" dirty="0" smtClean="0">
                <a:latin typeface="Cambria" panose="02040503050406030204" pitchFamily="18" charset="0"/>
              </a:rPr>
              <a:t>Xen kẽ phương pháp vỗ lưng và ép bụng</a:t>
            </a:r>
            <a:r>
              <a:rPr lang="vi-VN" sz="2800" dirty="0" smtClean="0">
                <a:latin typeface="Cambria" panose="02040503050406030204" pitchFamily="18" charset="0"/>
              </a:rPr>
              <a:t>. Nếu dị vật chưa ra làm xem kẽ 2 phương pháp</a:t>
            </a:r>
          </a:p>
          <a:p>
            <a:r>
              <a:rPr lang="vi-VN" sz="2800" dirty="0" smtClean="0">
                <a:latin typeface="Cambria" panose="02040503050406030204" pitchFamily="18" charset="0"/>
              </a:rPr>
              <a:t>Vỗ lưng và ép bụng cho đến khi dị vật bật ra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6600" dirty="0" smtClean="0"/>
              <a:t>        Xử trí</a:t>
            </a:r>
            <a:endParaRPr lang="en-US" sz="6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453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598" y="2177761"/>
            <a:ext cx="116023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Nếu nạn nhân bất tỉnh: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Gọi hỗ trợ xung quanh và gọi cấp cứu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Đặt bệnh nhân nằm ngửa trên nền cứng/dưới đất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Tiến hành hồi sinh tim phổi cho nạn nhân theo chu trình, bắt đầu bằng động tác ép ngực</a:t>
            </a: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6600" dirty="0" smtClean="0"/>
              <a:t>        </a:t>
            </a:r>
          </a:p>
          <a:p>
            <a:r>
              <a:rPr lang="vi-VN" sz="6600" dirty="0"/>
              <a:t>	</a:t>
            </a:r>
            <a:r>
              <a:rPr lang="vi-VN" sz="6600" dirty="0" smtClean="0"/>
              <a:t>	Xử trí</a:t>
            </a:r>
            <a:endParaRPr lang="en-US" sz="6600" dirty="0" smtClean="0"/>
          </a:p>
          <a:p>
            <a:pPr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6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560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842" y="1554306"/>
            <a:ext cx="1160231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latin typeface="Cambria" panose="02040503050406030204" pitchFamily="18" charset="0"/>
              </a:rPr>
              <a:t>4.2.2. Trẻ từ 1-8 tuổi</a:t>
            </a:r>
          </a:p>
          <a:p>
            <a:r>
              <a:rPr lang="vi-VN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Nếu nạn nhân tỉnh và không ho hoặc nói được</a:t>
            </a:r>
          </a:p>
          <a:p>
            <a:r>
              <a:rPr lang="vi-VN" sz="3200" b="1" i="1" dirty="0" smtClean="0">
                <a:latin typeface="Cambria" panose="02040503050406030204" pitchFamily="18" charset="0"/>
              </a:rPr>
              <a:t>Phương pháp vỗ lưng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Bước 1: Nạn nhân đứng, đầu cúi thấp, miệng há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Bước 2: Người SCC quỳ một bên vuông góc với trẻ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Bước 3: 1 tay đỡ ngực, 1 tay vỗ mạnh vào giữa 2 xương bả vai của trẻ tối đa 5 lần</a:t>
            </a:r>
          </a:p>
          <a:p>
            <a:pPr marL="285750" indent="-285750">
              <a:buFontTx/>
              <a:buChar char="-"/>
            </a:pPr>
            <a:r>
              <a:rPr lang="vi-VN" sz="3200" dirty="0" smtClean="0">
                <a:latin typeface="Cambria" panose="02040503050406030204" pitchFamily="18" charset="0"/>
              </a:rPr>
              <a:t>Bước 4: Đánh giá sự cải thiện tình trạng của nạn nhân sau mỗi lần vỗ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062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6600" dirty="0" smtClean="0"/>
              <a:t>        </a:t>
            </a:r>
          </a:p>
          <a:p>
            <a:r>
              <a:rPr lang="vi-VN" sz="6600" dirty="0"/>
              <a:t>	</a:t>
            </a:r>
            <a:r>
              <a:rPr lang="vi-VN" sz="6600" dirty="0" smtClean="0"/>
              <a:t>	Xử trí</a:t>
            </a:r>
            <a:endParaRPr lang="en-US" sz="6600" dirty="0" smtClean="0"/>
          </a:p>
          <a:p>
            <a:pPr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66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1600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b="1" dirty="0"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903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1107</Words>
  <Application>Microsoft Office PowerPoint</Application>
  <PresentationFormat>Custom</PresentationFormat>
  <Paragraphs>132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SƠ CỨU DỊ VẬT, TẮC ĐƯỜNG THỞ Nhóm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HTC</cp:lastModifiedBy>
  <cp:revision>16</cp:revision>
  <dcterms:created xsi:type="dcterms:W3CDTF">2020-10-13T13:04:16Z</dcterms:created>
  <dcterms:modified xsi:type="dcterms:W3CDTF">2020-10-17T08:16:06Z</dcterms:modified>
</cp:coreProperties>
</file>